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200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363 747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922-4DB0-9739-A75D44A8079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347.48200000000003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20288"/>
        <c:axId val="-1453116480"/>
      </c:barChart>
      <c:catAx>
        <c:axId val="-145312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6480"/>
        <c:crosses val="autoZero"/>
        <c:auto val="1"/>
        <c:lblAlgn val="ctr"/>
        <c:lblOffset val="100"/>
        <c:noMultiLvlLbl val="0"/>
      </c:catAx>
      <c:valAx>
        <c:axId val="-14531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148,5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87C-4C50-9DFC-ECE5FC34F3D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12.5</c:v>
                </c:pt>
                <c:pt idx="1">
                  <c:v>140.15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18656"/>
        <c:axId val="-1453114848"/>
      </c:barChart>
      <c:catAx>
        <c:axId val="-14531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848"/>
        <c:crosses val="autoZero"/>
        <c:auto val="1"/>
        <c:lblAlgn val="ctr"/>
        <c:lblOffset val="100"/>
        <c:noMultiLvlLbl val="0"/>
      </c:catAx>
      <c:valAx>
        <c:axId val="-145311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Pt>
            <c:idx val="2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DC-4692-A21C-7160B99ACE4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37,2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6.6797185704014037E-2"/>
                  <c:y val="-0.1260583477790722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311,3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dLbl>
              <c:idx val="2"/>
              <c:layout>
                <c:manualLayout>
                  <c:x val="-3.2348130472542092E-2"/>
                  <c:y val="0.1954629232229883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15,3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BDC-4692-A21C-7160B99ACE45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Инвестиции</c:v>
                </c:pt>
                <c:pt idx="1">
                  <c:v>Пополнение оборотных средств</c:v>
                </c:pt>
                <c:pt idx="2">
                  <c:v>Рефинансирование</c:v>
                </c:pt>
              </c:strCache>
            </c:strRef>
          </c:cat>
          <c:val>
            <c:numRef>
              <c:f>Лист1!$B$2:$B$4</c:f>
              <c:numCache>
                <c:formatCode>#\ ##0.0000</c:formatCode>
                <c:ptCount val="3"/>
                <c:pt idx="0" formatCode="#,##0">
                  <c:v>35.18</c:v>
                </c:pt>
                <c:pt idx="1">
                  <c:v>298.47899999999998</c:v>
                </c:pt>
                <c:pt idx="2" formatCode="#,##0">
                  <c:v>13.823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4361275386876402"/>
          <c:w val="0.83988435946869122"/>
          <c:h val="0.21951577511839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ЗКО</c:v>
                </c:pt>
                <c:pt idx="5">
                  <c:v>Актюбинская</c:v>
                </c:pt>
                <c:pt idx="6">
                  <c:v>Акмолинская</c:v>
                </c:pt>
                <c:pt idx="7">
                  <c:v>г. Нур-Султан</c:v>
                </c:pt>
                <c:pt idx="8">
                  <c:v>ВКО</c:v>
                </c:pt>
                <c:pt idx="9">
                  <c:v>СКО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Лист1!$B$2:$B$17</c:f>
              <c:numCache>
                <c:formatCode>#,##0</c:formatCode>
                <c:ptCount val="16"/>
                <c:pt idx="0">
                  <c:v>15</c:v>
                </c:pt>
                <c:pt idx="1">
                  <c:v>24</c:v>
                </c:pt>
                <c:pt idx="2">
                  <c:v>37</c:v>
                </c:pt>
                <c:pt idx="3">
                  <c:v>43</c:v>
                </c:pt>
                <c:pt idx="4">
                  <c:v>47</c:v>
                </c:pt>
                <c:pt idx="5">
                  <c:v>42</c:v>
                </c:pt>
                <c:pt idx="6">
                  <c:v>38</c:v>
                </c:pt>
                <c:pt idx="7">
                  <c:v>76</c:v>
                </c:pt>
                <c:pt idx="8">
                  <c:v>92</c:v>
                </c:pt>
                <c:pt idx="9">
                  <c:v>63</c:v>
                </c:pt>
                <c:pt idx="10">
                  <c:v>60</c:v>
                </c:pt>
                <c:pt idx="11">
                  <c:v>94</c:v>
                </c:pt>
                <c:pt idx="12">
                  <c:v>80</c:v>
                </c:pt>
                <c:pt idx="13">
                  <c:v>54</c:v>
                </c:pt>
                <c:pt idx="14">
                  <c:v>119</c:v>
                </c:pt>
                <c:pt idx="1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Жамбылская</c:v>
                </c:pt>
                <c:pt idx="3">
                  <c:v>Мангистауская</c:v>
                </c:pt>
                <c:pt idx="4">
                  <c:v>ЗКО</c:v>
                </c:pt>
                <c:pt idx="5">
                  <c:v>Актюбинская</c:v>
                </c:pt>
                <c:pt idx="6">
                  <c:v>Акмолинская</c:v>
                </c:pt>
                <c:pt idx="7">
                  <c:v>г. Нур-Султан</c:v>
                </c:pt>
                <c:pt idx="8">
                  <c:v>ВКО</c:v>
                </c:pt>
                <c:pt idx="9">
                  <c:v>СКО</c:v>
                </c:pt>
                <c:pt idx="10">
                  <c:v>Алматинская</c:v>
                </c:pt>
                <c:pt idx="11">
                  <c:v>Карагандинская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ЮКО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1768.7860029599999</c:v>
                </c:pt>
                <c:pt idx="1">
                  <c:v>2344.2011059000001</c:v>
                </c:pt>
                <c:pt idx="2">
                  <c:v>8405.3518641499977</c:v>
                </c:pt>
                <c:pt idx="3">
                  <c:v>8913.3481236299995</c:v>
                </c:pt>
                <c:pt idx="4">
                  <c:v>11912.419073769997</c:v>
                </c:pt>
                <c:pt idx="5">
                  <c:v>11982.36669605</c:v>
                </c:pt>
                <c:pt idx="6">
                  <c:v>14660.603930720001</c:v>
                </c:pt>
                <c:pt idx="7">
                  <c:v>18692.745229830001</c:v>
                </c:pt>
                <c:pt idx="8">
                  <c:v>22851.002702590002</c:v>
                </c:pt>
                <c:pt idx="9">
                  <c:v>23404.693532550002</c:v>
                </c:pt>
                <c:pt idx="10">
                  <c:v>25183.992892630002</c:v>
                </c:pt>
                <c:pt idx="11">
                  <c:v>32593.274401079994</c:v>
                </c:pt>
                <c:pt idx="12">
                  <c:v>35438.728549890002</c:v>
                </c:pt>
                <c:pt idx="13">
                  <c:v>39691.169510249994</c:v>
                </c:pt>
                <c:pt idx="14">
                  <c:v>49024.146376740006</c:v>
                </c:pt>
                <c:pt idx="15">
                  <c:v>56880.501453179997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1453113760"/>
        <c:axId val="-1453114304"/>
      </c:barChart>
      <c:catAx>
        <c:axId val="-145311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304"/>
        <c:crosses val="autoZero"/>
        <c:auto val="1"/>
        <c:lblAlgn val="ctr"/>
        <c:lblOffset val="100"/>
        <c:noMultiLvlLbl val="0"/>
      </c:catAx>
      <c:valAx>
        <c:axId val="-145311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9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707904" y="6309320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</a:t>
            </a:r>
            <a:r>
              <a:rPr lang="kk-KZ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февраля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683568" y="2924944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3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79491787"/>
              </p:ext>
            </p:extLst>
          </p:nvPr>
        </p:nvGraphicFramePr>
        <p:xfrm>
          <a:off x="135313" y="1353126"/>
          <a:ext cx="3614651" cy="20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66770858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35866814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(3-транш)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01.02.2024 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3776449"/>
            <a:ext cx="3312368" cy="282090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976 проекта(</a:t>
            </a:r>
            <a:r>
              <a:rPr lang="ru-RU" sz="13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363,7 млрд. </a:t>
            </a:r>
            <a:r>
              <a:rPr lang="kk-KZ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(727%) 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313,7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пополнение оборотных средств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n-US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6%)</a:t>
            </a:r>
            <a:endParaRPr lang="ru-RU" sz="13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7072" y="981105"/>
            <a:ext cx="2808287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отрасли (млрд. тенге)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9C2F89E-5639-0782-C572-D94B0379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27942"/>
              </p:ext>
            </p:extLst>
          </p:nvPr>
        </p:nvGraphicFramePr>
        <p:xfrm>
          <a:off x="3884640" y="3795367"/>
          <a:ext cx="5007716" cy="2801988"/>
        </p:xfrm>
        <a:graphic>
          <a:graphicData uri="http://schemas.openxmlformats.org/drawingml/2006/table">
            <a:tbl>
              <a:tblPr/>
              <a:tblGrid>
                <a:gridCol w="591107">
                  <a:extLst>
                    <a:ext uri="{9D8B030D-6E8A-4147-A177-3AD203B41FA5}">
                      <a16:colId xmlns:a16="http://schemas.microsoft.com/office/drawing/2014/main" val="1796659008"/>
                    </a:ext>
                  </a:extLst>
                </a:gridCol>
                <a:gridCol w="2190957">
                  <a:extLst>
                    <a:ext uri="{9D8B030D-6E8A-4147-A177-3AD203B41FA5}">
                      <a16:colId xmlns:a16="http://schemas.microsoft.com/office/drawing/2014/main" val="2828585322"/>
                    </a:ext>
                  </a:extLst>
                </a:gridCol>
                <a:gridCol w="868547">
                  <a:extLst>
                    <a:ext uri="{9D8B030D-6E8A-4147-A177-3AD203B41FA5}">
                      <a16:colId xmlns:a16="http://schemas.microsoft.com/office/drawing/2014/main" val="2592522647"/>
                    </a:ext>
                  </a:extLst>
                </a:gridCol>
                <a:gridCol w="800692">
                  <a:extLst>
                    <a:ext uri="{9D8B030D-6E8A-4147-A177-3AD203B41FA5}">
                      <a16:colId xmlns:a16="http://schemas.microsoft.com/office/drawing/2014/main" val="3524806366"/>
                    </a:ext>
                  </a:extLst>
                </a:gridCol>
                <a:gridCol w="556413">
                  <a:extLst>
                    <a:ext uri="{9D8B030D-6E8A-4147-A177-3AD203B41FA5}">
                      <a16:colId xmlns:a16="http://schemas.microsoft.com/office/drawing/2014/main" val="912317032"/>
                    </a:ext>
                  </a:extLst>
                </a:gridCol>
              </a:tblGrid>
              <a:tr h="2935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Отрасль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 выдано,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68848"/>
                  </a:ext>
                </a:extLst>
              </a:tr>
              <a:tr h="302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заемщиков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Сумма, млн.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38476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Пищевая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148 536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43485"/>
                  </a:ext>
                </a:extLst>
              </a:tr>
              <a:tr h="293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Металлургия и машиностроение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93 089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336195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Производство неметаллической минеральной продукции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43 223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1717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Химическая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50 850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11664"/>
                  </a:ext>
                </a:extLst>
              </a:tr>
              <a:tr h="453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16 075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10683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Текстильная промышленность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7 309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307131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4 666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62009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363 747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22869987"/>
              </p:ext>
            </p:extLst>
          </p:nvPr>
        </p:nvGraphicFramePr>
        <p:xfrm>
          <a:off x="324465" y="1022555"/>
          <a:ext cx="8386916" cy="535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56176" y="1374859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9143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253</Words>
  <Application>Microsoft Office PowerPoint</Application>
  <PresentationFormat>Экран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179</cp:revision>
  <dcterms:created xsi:type="dcterms:W3CDTF">2022-07-22T06:20:26Z</dcterms:created>
  <dcterms:modified xsi:type="dcterms:W3CDTF">2024-02-21T05:06:20Z</dcterms:modified>
</cp:coreProperties>
</file>